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39" r:id="rId2"/>
    <p:sldId id="345" r:id="rId3"/>
    <p:sldId id="346" r:id="rId4"/>
    <p:sldId id="347" r:id="rId5"/>
    <p:sldId id="340" r:id="rId6"/>
    <p:sldId id="341" r:id="rId7"/>
    <p:sldId id="342" r:id="rId8"/>
    <p:sldId id="343" r:id="rId9"/>
    <p:sldId id="296" r:id="rId10"/>
    <p:sldId id="297" r:id="rId11"/>
    <p:sldId id="299" r:id="rId12"/>
    <p:sldId id="348" r:id="rId13"/>
    <p:sldId id="350" r:id="rId14"/>
    <p:sldId id="319" r:id="rId15"/>
    <p:sldId id="320" r:id="rId16"/>
    <p:sldId id="321" r:id="rId17"/>
    <p:sldId id="322" r:id="rId18"/>
    <p:sldId id="323" r:id="rId19"/>
    <p:sldId id="281" r:id="rId20"/>
    <p:sldId id="301" r:id="rId21"/>
    <p:sldId id="283" r:id="rId22"/>
    <p:sldId id="355" r:id="rId23"/>
  </p:sldIdLst>
  <p:sldSz cx="9144000" cy="6858000" type="screen4x3"/>
  <p:notesSz cx="674211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9" autoAdjust="0"/>
    <p:restoredTop sz="94129" autoAdjust="0"/>
  </p:normalViewPr>
  <p:slideViewPr>
    <p:cSldViewPr>
      <p:cViewPr varScale="1">
        <p:scale>
          <a:sx n="63" d="100"/>
          <a:sy n="63" d="100"/>
        </p:scale>
        <p:origin x="12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0;&#1085;&#1086;&#1084;\&#1055;&#1083;&#1072;&#1085;&#1099;\2023\&#1043;&#1088;&#1072;&#1092;&#1080;&#1082;%20&#1103;&#1085;&#1074;&#1072;&#1088;&#1100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96-4C63-B58F-4A8D9F3BC92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96-4C63-B58F-4A8D9F3BC923}"/>
              </c:ext>
            </c:extLst>
          </c:dPt>
          <c:dLbls>
            <c:dLbl>
              <c:idx val="0"/>
              <c:layout>
                <c:manualLayout>
                  <c:x val="-0.20965944412949289"/>
                  <c:y val="-0.203620456401118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defRPr sz="18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F9D8B1B-4497-4C1C-8179-3F3DFC0E50AC}" type="CATEGORYNAME">
                      <a:rPr lang="ru-RU" sz="18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lnSpc>
                          <a:spcPct val="90000"/>
                        </a:lnSpc>
                        <a:defRPr sz="1800" b="1" i="0" u="none" strike="noStrik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lnSpc>
                        <a:spcPct val="90000"/>
                      </a:lnSpc>
                      <a:defRPr sz="18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AA4512A-72FA-4471-B56B-7E3BC3DBB826}" type="VALUE">
                      <a:rPr lang="ru-RU" sz="18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lnSpc>
                          <a:spcPct val="90000"/>
                        </a:lnSpc>
                        <a:defRPr sz="1800" b="1" i="0" u="none" strike="noStrik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96-4C63-B58F-4A8D9F3BC923}"/>
                </c:ext>
              </c:extLst>
            </c:dLbl>
            <c:dLbl>
              <c:idx val="1"/>
              <c:layout>
                <c:manualLayout>
                  <c:x val="8.9339634775962143E-2"/>
                  <c:y val="6.8810961255371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defRPr sz="18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0105ABF-2AD9-4A35-8979-AD791CE0228C}" type="CATEGORYNAME">
                      <a:rPr lang="ru-RU" sz="18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lnSpc>
                          <a:spcPct val="90000"/>
                        </a:lnSpc>
                        <a:defRPr sz="1800" b="1" i="0" u="none" strike="noStrik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lnSpc>
                        <a:spcPct val="90000"/>
                      </a:lnSpc>
                      <a:defRPr sz="18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30E0343-FDD3-46AC-9D41-7C28B41875CB}" type="VALUE">
                      <a:rPr lang="ru-RU" sz="180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lnSpc>
                          <a:spcPct val="90000"/>
                        </a:lnSpc>
                        <a:defRPr sz="1800" b="1" i="0" u="none" strike="noStrik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2948703703409"/>
                      <c:h val="0.363854080373798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96-4C63-B58F-4A8D9F3BC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Обязательная часть</c:v>
                </c:pt>
                <c:pt idx="1">
                  <c:v>Часть, формируемая участниками образовательных отношений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96-4C63-B58F-4A8D9F3BC92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5BEE-027C-4924-87D1-24E18C66F5D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D34C-8F4E-403D-BADC-F76D53C06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73DD-29A3-446B-99D8-C023E419E792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CC26-72D1-476A-B3A2-0A81F63E1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#/document/99/351825406/XA00M9I2N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51216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№30 п. </a:t>
            </a:r>
            <a:r>
              <a:rPr lang="ru-RU" sz="4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Вимовец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540" y="2384884"/>
            <a:ext cx="8496943" cy="172819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в практику работы </a:t>
            </a:r>
          </a:p>
          <a:p>
            <a:pPr algn="ctr"/>
            <a:r>
              <a:rPr lang="ru-RU" sz="4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ФОП ДО»</a:t>
            </a:r>
            <a:endParaRPr lang="ru-RU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3756" y="4869160"/>
            <a:ext cx="4499992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kern="1800" spc="-3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ст. воспитатель Лебедева Е.Н.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619935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1800" spc="-3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год.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9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58829"/>
              </p:ext>
            </p:extLst>
          </p:nvPr>
        </p:nvGraphicFramePr>
        <p:xfrm>
          <a:off x="215008" y="836713"/>
          <a:ext cx="8605464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 Задачи и содержание образовательной деятельность по каждой из образовательных областей для всех возрастных групп.</a:t>
                      </a:r>
                      <a:b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Вариативные формы, способы, методы и средства реализации ФОП.</a:t>
                      </a:r>
                      <a:b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 Особенности образовательной деятельности разных видов и культурных практик.</a:t>
                      </a:r>
                      <a:b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4. Способы и направления поддержки детской инициативы.</a:t>
                      </a:r>
                      <a:b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5. Особенности взаимодействия педагогического коллектива с семьями обучающихся.</a:t>
                      </a:r>
                      <a:b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6. Направления, задачи и содержание коррекционно-развивающей работы.</a:t>
                      </a:r>
                      <a:b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Федеральная рабочая программа воспитания: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пояснительная записка; целевой раздел; содержательный раздел; организационный раздел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94618"/>
            <a:ext cx="5109729" cy="77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</a:p>
        </p:txBody>
      </p:sp>
    </p:spTree>
    <p:extLst>
      <p:ext uri="{BB962C8B-B14F-4D97-AF65-F5344CB8AC3E}">
        <p14:creationId xmlns:p14="http://schemas.microsoft.com/office/powerpoint/2010/main" val="44268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48455"/>
              </p:ext>
            </p:extLst>
          </p:nvPr>
        </p:nvGraphicFramePr>
        <p:xfrm>
          <a:off x="215008" y="836713"/>
          <a:ext cx="8749480" cy="553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1.Описание условий реализации программы: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психолого-педагогические условия;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особенности организации РППС;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материально-техническое обеспечение ФОП, обеспеченность методическими материалами и средствами обучения и воспитания;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примерный перечень литературных, музыкальных, художественных, анимационных произведений для реализации ФОП;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кадровые условия. 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2.Примерный режим и распорядок дня в 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дошкольных группах. </a:t>
                      </a:r>
                    </a:p>
                    <a:p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3.Федеральный календарный план воспитательной работы.</a:t>
                      </a:r>
                    </a:p>
                  </a:txBody>
                  <a:tcPr marL="5606" marR="5606" marT="5606" marB="56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94618"/>
            <a:ext cx="5109729" cy="77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</a:p>
        </p:txBody>
      </p:sp>
    </p:spTree>
    <p:extLst>
      <p:ext uri="{BB962C8B-B14F-4D97-AF65-F5344CB8AC3E}">
        <p14:creationId xmlns:p14="http://schemas.microsoft.com/office/powerpoint/2010/main" val="179184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новой ФОП ДО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в период дошкольного детства с учетом возрастных и индивидуальных особенностей на основе духовно-нравственных ценностей российского народа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(жизнь, 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32055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(новое):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России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образования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образовательной программы;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в соответствии с возрастными особенностями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базовым ценностям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народа,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Выстраивать, структурировать содержание образовательной деятельности на основе учета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и индивидуальных особенностей развития детей;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 равного доступа к образованию для всех детей дошкольного возраста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учетом разнообразия образовательных потребностей и индивидуальных возможностей;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охрану и укрепление физического и психического здоровья детей, в том числе их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благополучия;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развитие физических, личностных, нравственных качеств и основ патриотизма,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 художественно-творческих способностей ребенка, его инициативности, самостоятельности и ответственности;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психолого-педагогическую поддержку семье и повышение компетентности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 вопросах воспитания, обучения и развития, охраны и укрепления здоровья детей, обеспечения их безопасности;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 этапе завершения ДО уровня развития, необходимого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достаточного для успешного освоения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72179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1008112"/>
          </a:xfrm>
          <a:noFill/>
          <a:ln>
            <a:noFill/>
          </a:ln>
          <a:effec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2400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Образовательная область «Социально-коммуникативное развитие» направлена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568952" cy="547260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 присвоение норм, правил поведения и морально нравственных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принятых в российском обществе;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ребенка со взрослыми и сверстниками, формирование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совместной деятельности и сотрудничеству;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основ гражданственности и патриотизма, уважительного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и чувства принадлежности к своей семье, сообществу детей и взрослых в Организации,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региону проживания и стране в целом;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отзывчивости и сопереживания, социального и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интеллекта,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гуманных чувств и отношений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и инициативности, планирования и регуляции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собственных действий;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социальной навигации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безопасного поведения в быту и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социуме и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медиапространстве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(цифровой среде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5926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  <a:effectLst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640960" cy="580526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любознательности, интереса и мотивации к познавательной деятельности;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сенсорных эталонов и перцептивных (обследовательских) действий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мира, представлений об объектах окружающего мира, их свойствах и отношениях;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экологической культуры, знаний об особенностях 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многообразии природы Родного края и различных континентов,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себе и ближайшем социальном окружении, культурно-исторических событиях, традициях и социокультурных ценностях малой родины и Отечества, многообразии стран и народов мира;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цифровых средствах познания окружающего мира, способах их безопасного использования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11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7920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«Речевое развитие»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496944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познания и самовыражения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звукопроизношения;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слуха; обогащение активного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пассивного словарного запаса;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грамматически правильной и связной речи (диалогической и монологической);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литературными произведениями различных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 (фольклор, художественная и познавательная литература), формирование их осмысленного восприятия;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к обучению грамоте.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549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79208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Образовательная область «Художественно-эстетическое развитие» предполагает: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352928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мира природы и произведений искусства (словесного, музыкального, изобразительного);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эмоционально-нравственного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окружающему миру, воспитание эстетического вкуса;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 (музыка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театр, народное искусство 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художественных умений и навыков в разных видах деятельности (рисовании, лепке, аппликации, художественном конструировании, пении, игре на детских музыкальных инструментах, музыкально-ритмических движениях, словесном творчестве и другое);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разнообразных средств художественной выразительности в различных видах искусства;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художественно-творческих способностей ребенка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различных видах досуговой деятельности (праздники, развлечения и другое);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поддержку самостоятельной творческой деятельности детей (изобразительной, конструктивной, музыкальной, художественно-речевой, театрализованной и другое).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5145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7920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Образовательная область «Физическое развитие» предусматривает: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373616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психофизических качеств (быстрота, сила, ловкость, выносливость, гибкость), координационных способностей, крупных групп мышц и мелкой моторики;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опорно-двигательного аппарата, развитие равновесия, глазомера, ориентировки в пространстве;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основными движениями (метание, ползание, лазанье, ходьба, бег, прыжки);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ребенком двигательного опыта в различных видах деятельности детей,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общеразвивающим упражнениям, музыкально-ритмическим движениям, подвижным играм, спортивным упражнениям и элементам спортивных игр (баскетбол, футбол, хоккей, бадминтон, настольный теннис, городки, кегли и другое);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нравственно-волевых качеств (воля, смелость, выдержка и другое);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различным видам спорта и чувства гордости за выдающиеся достижения российских спортсменов;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здоровому образу жизни и активному отдыху,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воспитание бережного отношения к своему здоровью и здоровью окружающих.</a:t>
            </a:r>
          </a:p>
          <a:p>
            <a:pPr algn="just"/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93802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00811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+mn-lt"/>
              </a:rPr>
              <a:t>Содержательный раздел. </a:t>
            </a:r>
            <a:br>
              <a:rPr lang="ru-RU" sz="2400" b="1" i="1" dirty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>
                <a:solidFill>
                  <a:schemeClr val="tx1"/>
                </a:solidFill>
                <a:latin typeface="+mn-lt"/>
              </a:rPr>
              <a:t>Федеральная рабочая </a:t>
            </a:r>
            <a:r>
              <a:rPr lang="ru-RU" sz="2400" b="1" i="1" u="sng" dirty="0">
                <a:solidFill>
                  <a:schemeClr val="tx1"/>
                </a:solidFill>
                <a:latin typeface="+mn-lt"/>
              </a:rPr>
              <a:t>программа воспитания</a:t>
            </a:r>
            <a:r>
              <a:rPr lang="ru-RU" sz="2400" b="1" i="1" dirty="0">
                <a:solidFill>
                  <a:schemeClr val="tx1"/>
                </a:solidFill>
                <a:latin typeface="+mn-lt"/>
              </a:rPr>
              <a:t> в ФОП ДО </a:t>
            </a:r>
            <a:endParaRPr lang="ru-RU" sz="2400" b="1" i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208912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Дублирование текста Примерной программы воспитания, которую разработал Институт изучения детства, семьи и воспитания РАО (примерная рабочая программа воспитания от 01.07.2021 № 2/21). 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структуре она состоит из 4 частей: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пояснительной записки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представлены основные сведения о программе и разъясняются термины и понятия;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раздела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изложены цели и задачи реализации программы, требования к планируемым результатам освоения рабочей программы воспитания;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представлено содержание воспитательной работы, особенности ее реализации;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нем представлены требования к условиям реализации программы воспитания: кадровым, нормативно-методическим, финансовым и другим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141315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Дошкольному образованию в нашей стране больше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ста лет.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454" y="160150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«Типовая программа»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принята в 1984 году.</a:t>
            </a:r>
          </a:p>
        </p:txBody>
      </p:sp>
      <p:pic>
        <p:nvPicPr>
          <p:cNvPr id="1026" name="Picture 2" descr="https://sun9-13.userapi.com/impg/0tFAYEzy7IvpfUg0TMH_UDH7hQ11vmByp5iXig/lztcHTPmy9w.jpg?size=331x508&amp;quality=96&amp;sign=7f29e8e53d954b2da9eb27e499d0dcd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/>
          <a:stretch/>
        </p:blipFill>
        <p:spPr bwMode="auto">
          <a:xfrm>
            <a:off x="686411" y="2854370"/>
            <a:ext cx="2083559" cy="29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3536" y="5847179"/>
            <a:ext cx="2415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Запорожец Александр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Владимирович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36940" y="1512577"/>
            <a:ext cx="40115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«Программа воспитания и обучения в детском саду»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1985 года.</a:t>
            </a:r>
          </a:p>
        </p:txBody>
      </p:sp>
      <p:pic>
        <p:nvPicPr>
          <p:cNvPr id="1028" name="Picture 4" descr="https://thepresentation.ru/img/tmb/5/495761/24b5e4b7abf1fa50a1ef766dd5318e80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0" t="46928" r="6610" b="12753"/>
          <a:stretch/>
        </p:blipFill>
        <p:spPr bwMode="auto">
          <a:xfrm>
            <a:off x="5724128" y="2854370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21646" y="5926711"/>
            <a:ext cx="238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Васильева Маргарита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3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 и базовые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3816424" cy="5184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– было ранее: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Этико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499992" y="1196752"/>
            <a:ext cx="4182616" cy="53285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(вступят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01.09.2023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</a:p>
        </p:txBody>
      </p:sp>
    </p:spTree>
    <p:extLst>
      <p:ext uri="{BB962C8B-B14F-4D97-AF65-F5344CB8AC3E}">
        <p14:creationId xmlns:p14="http://schemas.microsoft.com/office/powerpoint/2010/main" val="97740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64096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Содержательный раздел. </a:t>
            </a: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</a:rPr>
              <a:t>Программа коррекционно-развивающей работы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17632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программу коррекционно-развивающей работы входит: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план диагностических и коррекционно-развивающих мероприятий;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рабочие программы коррекционно-развивающей работы с детьми с разными образовательными потребностями.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коррекционной работы представлено по нескольким направлениям: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диагностическое,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коррекционно-развивающее, 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консультативное,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информационно-просветительское. </a:t>
            </a:r>
          </a:p>
        </p:txBody>
      </p:sp>
    </p:spTree>
    <p:extLst>
      <p:ext uri="{BB962C8B-B14F-4D97-AF65-F5344CB8AC3E}">
        <p14:creationId xmlns:p14="http://schemas.microsoft.com/office/powerpoint/2010/main" val="403279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4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mamater13.ru/800/600/http/ds7mr.ru/about/%D0%A4%D0%93%D0%9E%D0%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0257" r="52409" b="10245"/>
          <a:stretch/>
        </p:blipFill>
        <p:spPr bwMode="auto">
          <a:xfrm>
            <a:off x="5292080" y="719085"/>
            <a:ext cx="3672408" cy="55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36887"/>
            <a:ext cx="478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Федеральный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образовательный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стандарт дошкольного образования </a:t>
            </a:r>
            <a:r>
              <a:rPr lang="ru-RU" sz="3200" dirty="0">
                <a:latin typeface="Times New Roman" panose="02020603050405020304" pitchFamily="18" charset="0"/>
              </a:rPr>
              <a:t>(ФГОС ДО),</a:t>
            </a:r>
          </a:p>
          <a:p>
            <a:pPr algn="ctr"/>
            <a:endParaRPr 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</a:rPr>
              <a:t>утвержден приказом </a:t>
            </a:r>
          </a:p>
          <a:p>
            <a:pPr algn="ctr"/>
            <a:r>
              <a:rPr lang="ru-RU" sz="3200" dirty="0" err="1">
                <a:latin typeface="Times New Roman" panose="02020603050405020304" pitchFamily="18" charset="0"/>
              </a:rPr>
              <a:t>Минобрнауки</a:t>
            </a:r>
            <a:r>
              <a:rPr lang="ru-RU" sz="3200" dirty="0">
                <a:latin typeface="Times New Roman" panose="02020603050405020304" pitchFamily="18" charset="0"/>
              </a:rPr>
              <a:t> России от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17 октября 2013 года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</a:rPr>
              <a:t>№ 1155.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71468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 данный момент в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Навигаторе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образовательных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 дошкольного образования — 21 наименование. </a:t>
            </a:r>
            <a:endParaRPr lang="ru-RU" sz="2800" dirty="0"/>
          </a:p>
        </p:txBody>
      </p:sp>
      <p:pic>
        <p:nvPicPr>
          <p:cNvPr id="3074" name="Picture 2" descr="https://avatars.mds.yandex.net/get-mpic/906397/img_id4948941859696416214.jpeg/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11164" r="22889" b="10214"/>
          <a:stretch/>
        </p:blipFill>
        <p:spPr bwMode="auto">
          <a:xfrm>
            <a:off x="234934" y="1549263"/>
            <a:ext cx="3024336" cy="43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esent5.com/presentation/1/63507102_272136337.pdf-img/63507102_272136337.pdf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2266" r="51701" b="17535"/>
          <a:stretch/>
        </p:blipFill>
        <p:spPr bwMode="auto">
          <a:xfrm>
            <a:off x="2966257" y="1988840"/>
            <a:ext cx="3168352" cy="43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iro.ranepa.ru/files/images/navigator_obraz_programm/zolotoy_kluchik_ob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53" y="2357952"/>
            <a:ext cx="3075424" cy="43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100" t="10781" r="26376" b="5179"/>
          <a:stretch/>
        </p:blipFill>
        <p:spPr>
          <a:xfrm>
            <a:off x="1547664" y="188640"/>
            <a:ext cx="5760640" cy="64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024" y="9087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базовый объем, содержание, планируемые результаты дошкольного образования. Разработана в соответствии с ФОП ДО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ДОУ должна соответствовать ФОП ДО 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1 сентября 2023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algn="ctr"/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 4 ст. 3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Федерального закона от 24.09.2022 № 371-ФЗ).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647" y="548680"/>
            <a:ext cx="896448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Обязательную часть образовательной программы необходимо оформить в </a:t>
            </a:r>
            <a:r>
              <a:rPr lang="ru-RU" sz="28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 ссылки на Федеральную программу.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i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AC6C73A-8A90-4C38-ABC8-406A82371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208680"/>
              </p:ext>
            </p:extLst>
          </p:nvPr>
        </p:nvGraphicFramePr>
        <p:xfrm>
          <a:off x="467544" y="2204864"/>
          <a:ext cx="8108831" cy="419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92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183" y="461790"/>
            <a:ext cx="398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  <a:endParaRPr lang="ru-RU" sz="3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927" y="2996952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Целевой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1577" y="38671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5992" y="4575031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831577" y="1581057"/>
            <a:ext cx="1368152" cy="127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1691" y="1581057"/>
            <a:ext cx="230935" cy="228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08008" y="1581057"/>
            <a:ext cx="861515" cy="301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3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4618"/>
            <a:ext cx="5109729" cy="778098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67470"/>
              </p:ext>
            </p:extLst>
          </p:nvPr>
        </p:nvGraphicFramePr>
        <p:xfrm>
          <a:off x="179512" y="1052736"/>
          <a:ext cx="8640960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Пояснительная записка: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подходы к формированию  программы.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Планируемые результаты, представленные в виде целевых ориентиров.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Подходы к </a:t>
                      </a: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педагогической диагностике достижения планируемых результатов.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06" marR="5606" marT="5606" marB="56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5635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3061</TotalTime>
  <Words>1583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МБДОУ №30 п. Вимовец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ФОП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область «Социально-коммуникативное развитие» направлена на:</vt:lpstr>
      <vt:lpstr>Образовательная область «Познавательное развитие»  направлена на:</vt:lpstr>
      <vt:lpstr>Образовательная область «Речевое развитие» включает:</vt:lpstr>
      <vt:lpstr>Образовательная область «Художественно-эстетическое развитие» предполагает:</vt:lpstr>
      <vt:lpstr>Образовательная область «Физическое развитие» предусматривает:</vt:lpstr>
      <vt:lpstr>Содержательный раздел.  Федеральная рабочая программа воспитания в ФОП ДО </vt:lpstr>
      <vt:lpstr>Направления воспитания и базовые ценности</vt:lpstr>
      <vt:lpstr>Содержательный раздел.  Программа коррекционно-развивающей работы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 как стратегический ориентир образовательной политики»</dc:title>
  <dc:creator>user</dc:creator>
  <cp:lastModifiedBy>Екатерина Волкова</cp:lastModifiedBy>
  <cp:revision>195</cp:revision>
  <cp:lastPrinted>2023-03-28T08:00:23Z</cp:lastPrinted>
  <dcterms:created xsi:type="dcterms:W3CDTF">2023-01-18T21:38:37Z</dcterms:created>
  <dcterms:modified xsi:type="dcterms:W3CDTF">2023-06-13T11:52:34Z</dcterms:modified>
</cp:coreProperties>
</file>